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4"/>
    <p:sldId id="257" r:id="rId25"/>
    <p:sldId id="258" r:id="rId26"/>
    <p:sldId id="259" r:id="rId27"/>
    <p:sldId id="260" r:id="rId28"/>
    <p:sldId id="261" r:id="rId29"/>
    <p:sldId id="262" r:id="rId30"/>
    <p:sldId id="263" r:id="rId31"/>
    <p:sldId id="264" r:id="rId32"/>
    <p:sldId id="265" r:id="rId33"/>
    <p:sldId id="266" r:id="rId34"/>
    <p:sldId id="267"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wesome Lathusca" charset="1" panose="00000000000000000000"/>
      <p:regular r:id="rId10"/>
    </p:embeddedFont>
    <p:embeddedFont>
      <p:font typeface="Awesome Lathusca Italics" charset="1" panose="00000000000000000000"/>
      <p:regular r:id="rId11"/>
    </p:embeddedFont>
    <p:embeddedFont>
      <p:font typeface="Calibri (MS)" charset="1" panose="020F0502020204030204"/>
      <p:regular r:id="rId12"/>
    </p:embeddedFont>
    <p:embeddedFont>
      <p:font typeface="Calibri (MS) Bold" charset="1" panose="020F0702030404030204"/>
      <p:regular r:id="rId13"/>
    </p:embeddedFont>
    <p:embeddedFont>
      <p:font typeface="Calibri (MS) Italics" charset="1" panose="020F05020202040A0204"/>
      <p:regular r:id="rId14"/>
    </p:embeddedFont>
    <p:embeddedFont>
      <p:font typeface="Calibri (MS) Bold Italics" charset="1" panose="020F07020304040A0204"/>
      <p:regular r:id="rId15"/>
    </p:embeddedFont>
    <p:embeddedFont>
      <p:font typeface="Calibri (MS) Light" charset="1" panose="020F0302020204030204"/>
      <p:regular r:id="rId16"/>
    </p:embeddedFont>
    <p:embeddedFont>
      <p:font typeface="Calibri (MS) Light Italics" charset="1" panose="020F0302020204030204"/>
      <p:regular r:id="rId17"/>
    </p:embeddedFont>
    <p:embeddedFont>
      <p:font typeface="Canva Sans" charset="1" panose="020B0503030501040103"/>
      <p:regular r:id="rId18"/>
    </p:embeddedFont>
    <p:embeddedFont>
      <p:font typeface="Canva Sans Bold" charset="1" panose="020B0803030501040103"/>
      <p:regular r:id="rId19"/>
    </p:embeddedFont>
    <p:embeddedFont>
      <p:font typeface="Canva Sans Italics" charset="1" panose="020B0503030501040103"/>
      <p:regular r:id="rId20"/>
    </p:embeddedFont>
    <p:embeddedFont>
      <p:font typeface="Canva Sans Bold Italics" charset="1" panose="020B0803030501040103"/>
      <p:regular r:id="rId21"/>
    </p:embeddedFont>
    <p:embeddedFont>
      <p:font typeface="Canva Sans Medium" charset="1" panose="020B0603030501040103"/>
      <p:regular r:id="rId22"/>
    </p:embeddedFont>
    <p:embeddedFont>
      <p:font typeface="Canva Sans Medium Italics" charset="1" panose="020B0603030501040103"/>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29" Target="slides/slide6.xml" Type="http://schemas.openxmlformats.org/officeDocument/2006/relationships/slide"/><Relationship Id="rId3" Target="viewProps.xml" Type="http://schemas.openxmlformats.org/officeDocument/2006/relationships/viewProps"/><Relationship Id="rId30" Target="slides/slide7.xml" Type="http://schemas.openxmlformats.org/officeDocument/2006/relationships/slide"/><Relationship Id="rId31" Target="slides/slide8.xml" Type="http://schemas.openxmlformats.org/officeDocument/2006/relationships/slide"/><Relationship Id="rId32" Target="slides/slide9.xml" Type="http://schemas.openxmlformats.org/officeDocument/2006/relationships/slide"/><Relationship Id="rId33" Target="slides/slide10.xml" Type="http://schemas.openxmlformats.org/officeDocument/2006/relationships/slide"/><Relationship Id="rId34" Target="slides/slide11.xml" Type="http://schemas.openxmlformats.org/officeDocument/2006/relationships/slide"/><Relationship Id="rId35" Target="slides/slide12.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p:cSld>
    <p:bg>
      <p:bgPr>
        <a:gradFill rotWithShape="true">
          <a:gsLst>
            <a:gs pos="0">
              <a:srgbClr val="8C52FF">
                <a:alpha val="100000"/>
              </a:srgbClr>
            </a:gs>
            <a:gs pos="100000">
              <a:srgbClr val="5CE1E6">
                <a:alpha val="100000"/>
              </a:srgbClr>
            </a:gs>
          </a:gsLst>
          <a:lin ang="5400000"/>
        </a:gradFill>
      </p:bgPr>
    </p:bg>
    <p:spTree>
      <p:nvGrpSpPr>
        <p:cNvPr id="1" name=""/>
        <p:cNvGrpSpPr/>
        <p:nvPr/>
      </p:nvGrpSpPr>
      <p:grpSpPr>
        <a:xfrm>
          <a:off x="0" y="0"/>
          <a:ext cx="0" cy="0"/>
          <a:chOff x="0" y="0"/>
          <a:chExt cx="0" cy="0"/>
        </a:xfrm>
      </p:grpSpPr>
      <p:sp>
        <p:nvSpPr>
          <p:cNvPr name="TextBox 2" id="2"/>
          <p:cNvSpPr txBox="true"/>
          <p:nvPr/>
        </p:nvSpPr>
        <p:spPr>
          <a:xfrm rot="0">
            <a:off x="1711603" y="2316512"/>
            <a:ext cx="9492694" cy="2933700"/>
          </a:xfrm>
          <a:prstGeom prst="rect">
            <a:avLst/>
          </a:prstGeom>
        </p:spPr>
        <p:txBody>
          <a:bodyPr anchor="t" rtlCol="false" tIns="0" lIns="0" bIns="0" rIns="0">
            <a:spAutoFit/>
          </a:bodyPr>
          <a:lstStyle/>
          <a:p>
            <a:pPr marL="0" indent="0" lvl="0">
              <a:lnSpc>
                <a:spcPts val="10800"/>
              </a:lnSpc>
            </a:pPr>
            <a:r>
              <a:rPr lang="en-US" sz="9000">
                <a:solidFill>
                  <a:srgbClr val="FEFEFE"/>
                </a:solidFill>
                <a:latin typeface="Calibri (MS) Bold"/>
              </a:rPr>
              <a:t>Lead Scoring Assignment</a:t>
            </a:r>
          </a:p>
        </p:txBody>
      </p:sp>
      <p:sp>
        <p:nvSpPr>
          <p:cNvPr name="TextBox 3" id="3"/>
          <p:cNvSpPr txBox="true"/>
          <p:nvPr/>
        </p:nvSpPr>
        <p:spPr>
          <a:xfrm rot="0">
            <a:off x="1711603" y="5927121"/>
            <a:ext cx="9492694" cy="2447290"/>
          </a:xfrm>
          <a:prstGeom prst="rect">
            <a:avLst/>
          </a:prstGeom>
        </p:spPr>
        <p:txBody>
          <a:bodyPr anchor="t" rtlCol="false" tIns="0" lIns="0" bIns="0" rIns="0">
            <a:spAutoFit/>
          </a:bodyPr>
          <a:lstStyle/>
          <a:p>
            <a:pPr marL="0" indent="0" lvl="0">
              <a:lnSpc>
                <a:spcPts val="4759"/>
              </a:lnSpc>
              <a:spcBef>
                <a:spcPct val="0"/>
              </a:spcBef>
            </a:pPr>
            <a:r>
              <a:rPr lang="en-US" sz="3399" u="none">
                <a:solidFill>
                  <a:srgbClr val="FEFEFE"/>
                </a:solidFill>
                <a:latin typeface="Calibri (MS) Bold"/>
              </a:rPr>
              <a:t>BY</a:t>
            </a:r>
          </a:p>
          <a:p>
            <a:pPr marL="0" indent="0" lvl="0">
              <a:lnSpc>
                <a:spcPts val="4759"/>
              </a:lnSpc>
              <a:spcBef>
                <a:spcPct val="0"/>
              </a:spcBef>
            </a:pPr>
            <a:r>
              <a:rPr lang="en-US" sz="3399" u="none">
                <a:solidFill>
                  <a:srgbClr val="FEFEFE"/>
                </a:solidFill>
                <a:latin typeface="Calibri (MS) Bold"/>
              </a:rPr>
              <a:t>Anand Pratap,</a:t>
            </a:r>
          </a:p>
          <a:p>
            <a:pPr marL="0" indent="0" lvl="0">
              <a:lnSpc>
                <a:spcPts val="4759"/>
              </a:lnSpc>
              <a:spcBef>
                <a:spcPct val="0"/>
              </a:spcBef>
            </a:pPr>
            <a:r>
              <a:rPr lang="en-US" sz="3399" u="none">
                <a:solidFill>
                  <a:srgbClr val="FEFEFE"/>
                </a:solidFill>
                <a:latin typeface="Calibri (MS) Bold"/>
              </a:rPr>
              <a:t>Amit Maithani,</a:t>
            </a:r>
          </a:p>
          <a:p>
            <a:pPr marL="0" indent="0" lvl="0">
              <a:lnSpc>
                <a:spcPts val="4759"/>
              </a:lnSpc>
              <a:spcBef>
                <a:spcPct val="0"/>
              </a:spcBef>
            </a:pPr>
            <a:r>
              <a:rPr lang="en-US" sz="3399" u="none">
                <a:solidFill>
                  <a:srgbClr val="FEFEFE"/>
                </a:solidFill>
                <a:latin typeface="Calibri (MS) Bold"/>
              </a:rPr>
              <a:t>Abhijit Takalkar</a:t>
            </a:r>
          </a:p>
        </p:txBody>
      </p:sp>
      <p:sp>
        <p:nvSpPr>
          <p:cNvPr name="AutoShape 4" id="4"/>
          <p:cNvSpPr/>
          <p:nvPr/>
        </p:nvSpPr>
        <p:spPr>
          <a:xfrm rot="0">
            <a:off x="1711603" y="1912588"/>
            <a:ext cx="1104900" cy="57150"/>
          </a:xfrm>
          <a:prstGeom prst="rect">
            <a:avLst/>
          </a:prstGeom>
          <a:solidFill>
            <a:srgbClr val="FEFEFE"/>
          </a:solidFill>
        </p:spPr>
      </p:sp>
      <p:sp>
        <p:nvSpPr>
          <p:cNvPr name="AutoShape 5" id="5"/>
          <p:cNvSpPr/>
          <p:nvPr/>
        </p:nvSpPr>
        <p:spPr>
          <a:xfrm rot="0">
            <a:off x="1711603" y="1762706"/>
            <a:ext cx="1104900" cy="207032"/>
          </a:xfrm>
          <a:prstGeom prst="rect">
            <a:avLst/>
          </a:prstGeom>
          <a:solidFill>
            <a:srgbClr val="FEFEFE"/>
          </a:solid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3FFFF">
                <a:alpha val="100000"/>
              </a:srgbClr>
            </a:gs>
            <a:gs pos="100000">
              <a:srgbClr val="C9EA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9207676" y="1764605"/>
            <a:ext cx="9080324" cy="6855893"/>
          </a:xfrm>
          <a:custGeom>
            <a:avLst/>
            <a:gdLst/>
            <a:ahLst/>
            <a:cxnLst/>
            <a:rect r="r" b="b" t="t" l="l"/>
            <a:pathLst>
              <a:path h="6855893" w="9080324">
                <a:moveTo>
                  <a:pt x="0" y="0"/>
                </a:moveTo>
                <a:lnTo>
                  <a:pt x="9080324" y="0"/>
                </a:lnTo>
                <a:lnTo>
                  <a:pt x="9080324" y="6855893"/>
                </a:lnTo>
                <a:lnTo>
                  <a:pt x="0" y="6855893"/>
                </a:lnTo>
                <a:lnTo>
                  <a:pt x="0" y="0"/>
                </a:lnTo>
                <a:close/>
              </a:path>
            </a:pathLst>
          </a:custGeom>
          <a:blipFill>
            <a:blip r:embed="rId2"/>
            <a:stretch>
              <a:fillRect l="0" t="0" r="0" b="0"/>
            </a:stretch>
          </a:blipFill>
        </p:spPr>
      </p:sp>
      <p:sp>
        <p:nvSpPr>
          <p:cNvPr name="TextBox 3" id="3"/>
          <p:cNvSpPr txBox="true"/>
          <p:nvPr/>
        </p:nvSpPr>
        <p:spPr>
          <a:xfrm rot="0">
            <a:off x="1941346" y="5268751"/>
            <a:ext cx="7266330" cy="1308736"/>
          </a:xfrm>
          <a:prstGeom prst="rect">
            <a:avLst/>
          </a:prstGeom>
        </p:spPr>
        <p:txBody>
          <a:bodyPr anchor="t" rtlCol="false" tIns="0" lIns="0" bIns="0" rIns="0">
            <a:spAutoFit/>
          </a:bodyPr>
          <a:lstStyle/>
          <a:p>
            <a:pPr marL="734056" indent="-367028" lvl="1">
              <a:lnSpc>
                <a:spcPts val="5099"/>
              </a:lnSpc>
              <a:buFont typeface="Arial"/>
              <a:buChar char="•"/>
            </a:pPr>
            <a:r>
              <a:rPr lang="en-US" sz="3399" spc="13">
                <a:solidFill>
                  <a:srgbClr val="000000"/>
                </a:solidFill>
                <a:latin typeface="Calibri (MS)"/>
              </a:rPr>
              <a:t> Precision - 79 %  </a:t>
            </a:r>
          </a:p>
          <a:p>
            <a:pPr algn="l" marL="734056" indent="-367028" lvl="1">
              <a:lnSpc>
                <a:spcPts val="5099"/>
              </a:lnSpc>
              <a:buFont typeface="Arial"/>
              <a:buChar char="•"/>
            </a:pPr>
            <a:r>
              <a:rPr lang="en-US" sz="3399" spc="13">
                <a:solidFill>
                  <a:srgbClr val="000000"/>
                </a:solidFill>
                <a:latin typeface="Calibri (MS)"/>
              </a:rPr>
              <a:t> Recall - 71 %  </a:t>
            </a:r>
          </a:p>
        </p:txBody>
      </p:sp>
      <p:sp>
        <p:nvSpPr>
          <p:cNvPr name="TextBox 4" id="4"/>
          <p:cNvSpPr txBox="true"/>
          <p:nvPr/>
        </p:nvSpPr>
        <p:spPr>
          <a:xfrm rot="0">
            <a:off x="1941346" y="2345804"/>
            <a:ext cx="7266330" cy="2600325"/>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000000"/>
                </a:solidFill>
                <a:latin typeface="Calibri (MS) Bold"/>
              </a:rPr>
              <a:t>Model Evaluation</a:t>
            </a:r>
          </a:p>
        </p:txBody>
      </p:sp>
      <p:sp>
        <p:nvSpPr>
          <p:cNvPr name="AutoShape 5" id="5"/>
          <p:cNvSpPr/>
          <p:nvPr/>
        </p:nvSpPr>
        <p:spPr>
          <a:xfrm rot="0">
            <a:off x="1711603" y="1762706"/>
            <a:ext cx="1104900" cy="207032"/>
          </a:xfrm>
          <a:prstGeom prst="rect">
            <a:avLst/>
          </a:prstGeom>
          <a:gradFill rotWithShape="true">
            <a:gsLst>
              <a:gs pos="0">
                <a:srgbClr val="8C52FF">
                  <a:alpha val="100000"/>
                </a:srgbClr>
              </a:gs>
              <a:gs pos="100000">
                <a:srgbClr val="5CE1E6">
                  <a:alpha val="100000"/>
                </a:srgbClr>
              </a:gs>
            </a:gsLst>
            <a:lin ang="0"/>
          </a:gradFill>
        </p:spPr>
      </p:sp>
    </p:spTree>
  </p:cSld>
  <p:clrMapOvr>
    <a:masterClrMapping/>
  </p:clrMapOvr>
</p:sld>
</file>

<file path=ppt/slides/slide11.xml><?xml version="1.0" encoding="utf-8"?>
<p:sld xmlns:p="http://schemas.openxmlformats.org/presentationml/2006/main" xmlns:a="http://schemas.openxmlformats.org/drawingml/2006/main">
  <p:cSld>
    <p:bg>
      <p:bgPr>
        <a:gradFill rotWithShape="true">
          <a:gsLst>
            <a:gs pos="0">
              <a:srgbClr val="F3FFFF">
                <a:alpha val="100000"/>
              </a:srgbClr>
            </a:gs>
            <a:gs pos="100000">
              <a:srgbClr val="C9EAFF">
                <a:alpha val="100000"/>
              </a:srgbClr>
            </a:gs>
          </a:gsLst>
          <a:lin ang="2700000"/>
        </a:gradFill>
      </p:bgPr>
    </p:bg>
    <p:spTree>
      <p:nvGrpSpPr>
        <p:cNvPr id="1" name=""/>
        <p:cNvGrpSpPr/>
        <p:nvPr/>
      </p:nvGrpSpPr>
      <p:grpSpPr>
        <a:xfrm>
          <a:off x="0" y="0"/>
          <a:ext cx="0" cy="0"/>
          <a:chOff x="0" y="0"/>
          <a:chExt cx="0" cy="0"/>
        </a:xfrm>
      </p:grpSpPr>
      <p:sp>
        <p:nvSpPr>
          <p:cNvPr name="AutoShape 2" id="2"/>
          <p:cNvSpPr/>
          <p:nvPr/>
        </p:nvSpPr>
        <p:spPr>
          <a:xfrm rot="0">
            <a:off x="1711603" y="1762706"/>
            <a:ext cx="1104900" cy="207032"/>
          </a:xfrm>
          <a:prstGeom prst="rect">
            <a:avLst/>
          </a:prstGeom>
          <a:gradFill rotWithShape="true">
            <a:gsLst>
              <a:gs pos="0">
                <a:srgbClr val="8C52FF">
                  <a:alpha val="100000"/>
                </a:srgbClr>
              </a:gs>
              <a:gs pos="100000">
                <a:srgbClr val="5CE1E6">
                  <a:alpha val="100000"/>
                </a:srgbClr>
              </a:gs>
            </a:gsLst>
            <a:lin ang="0"/>
          </a:gradFill>
        </p:spPr>
      </p:sp>
      <p:sp>
        <p:nvSpPr>
          <p:cNvPr name="TextBox 3" id="3"/>
          <p:cNvSpPr txBox="true"/>
          <p:nvPr/>
        </p:nvSpPr>
        <p:spPr>
          <a:xfrm rot="0">
            <a:off x="1711603" y="2316512"/>
            <a:ext cx="9492694" cy="1562100"/>
          </a:xfrm>
          <a:prstGeom prst="rect">
            <a:avLst/>
          </a:prstGeom>
        </p:spPr>
        <p:txBody>
          <a:bodyPr anchor="t" rtlCol="false" tIns="0" lIns="0" bIns="0" rIns="0">
            <a:spAutoFit/>
          </a:bodyPr>
          <a:lstStyle/>
          <a:p>
            <a:pPr marL="0" indent="0" lvl="0">
              <a:lnSpc>
                <a:spcPts val="10800"/>
              </a:lnSpc>
            </a:pPr>
            <a:r>
              <a:rPr lang="en-US" sz="9000">
                <a:solidFill>
                  <a:srgbClr val="000000"/>
                </a:solidFill>
                <a:latin typeface="Calibri (MS) Bold"/>
              </a:rPr>
              <a:t>Conclusion</a:t>
            </a:r>
          </a:p>
        </p:txBody>
      </p:sp>
      <p:sp>
        <p:nvSpPr>
          <p:cNvPr name="TextBox 4" id="4"/>
          <p:cNvSpPr txBox="true"/>
          <p:nvPr/>
        </p:nvSpPr>
        <p:spPr>
          <a:xfrm rot="0">
            <a:off x="1711603" y="3959501"/>
            <a:ext cx="14529169" cy="5977255"/>
          </a:xfrm>
          <a:prstGeom prst="rect">
            <a:avLst/>
          </a:prstGeom>
        </p:spPr>
        <p:txBody>
          <a:bodyPr anchor="t" rtlCol="false" tIns="0" lIns="0" bIns="0" rIns="0">
            <a:spAutoFit/>
          </a:bodyPr>
          <a:lstStyle/>
          <a:p>
            <a:pPr algn="ctr">
              <a:lnSpc>
                <a:spcPts val="3920"/>
              </a:lnSpc>
            </a:pPr>
            <a:r>
              <a:rPr lang="en-US" sz="2800">
                <a:solidFill>
                  <a:srgbClr val="000000"/>
                </a:solidFill>
                <a:latin typeface="Calibri (MS)"/>
              </a:rPr>
              <a:t>Leads are generated at the top (initial stage), but only a few become paying customers at the bottom. In the middle stage, you need to nurture the potential leads well (i.e. educating the leads about the product, constantly communicating etc.) in order to get a higher lead conversion. First, sort out the best prospects from the leads you have generated. 'Total Visits' , 'Total Time Spent on Website' , 'Page Views Per Visit' which contribute most towards the probability of a lead getting converted. Then, you must keep a list of leads handy so that you can inform them about new courses, services, job offers and future higher studies. Monitor each lead carefully so that you can tailor the information you send to them. Carefully provide job offerings, information or courses that suit best according to the interest of the leads. A proper plan to chart the needs of each lead will go a long way to capturing leads as prospects. Focus on converting leads. Hold question-answer sessions with leads to extract the right information you need about them. To determine whether the leads will enroll in online courses, make further inquiries and appointments.</a:t>
            </a:r>
          </a:p>
        </p:txBody>
      </p:sp>
    </p:spTree>
  </p:cSld>
  <p:clrMapOvr>
    <a:masterClrMapping/>
  </p:clrMapOvr>
</p:sld>
</file>

<file path=ppt/slides/slide12.xml><?xml version="1.0" encoding="utf-8"?>
<p:sld xmlns:p="http://schemas.openxmlformats.org/presentationml/2006/main" xmlns:a="http://schemas.openxmlformats.org/drawingml/2006/main">
  <p:cSld>
    <p:bg>
      <p:bgPr>
        <a:gradFill rotWithShape="true">
          <a:gsLst>
            <a:gs pos="0">
              <a:srgbClr val="8C52FF">
                <a:alpha val="100000"/>
              </a:srgbClr>
            </a:gs>
            <a:gs pos="100000">
              <a:srgbClr val="5CE1E6">
                <a:alpha val="100000"/>
              </a:srgbClr>
            </a:gs>
          </a:gsLst>
          <a:lin ang="5400000"/>
        </a:gradFill>
      </p:bgPr>
    </p:bg>
    <p:spTree>
      <p:nvGrpSpPr>
        <p:cNvPr id="1" name=""/>
        <p:cNvGrpSpPr/>
        <p:nvPr/>
      </p:nvGrpSpPr>
      <p:grpSpPr>
        <a:xfrm>
          <a:off x="0" y="0"/>
          <a:ext cx="0" cy="0"/>
          <a:chOff x="0" y="0"/>
          <a:chExt cx="0" cy="0"/>
        </a:xfrm>
      </p:grpSpPr>
      <p:sp>
        <p:nvSpPr>
          <p:cNvPr name="TextBox 2" id="2"/>
          <p:cNvSpPr txBox="true"/>
          <p:nvPr/>
        </p:nvSpPr>
        <p:spPr>
          <a:xfrm rot="0">
            <a:off x="6006346" y="3988753"/>
            <a:ext cx="6275308" cy="2276492"/>
          </a:xfrm>
          <a:prstGeom prst="rect">
            <a:avLst/>
          </a:prstGeom>
        </p:spPr>
        <p:txBody>
          <a:bodyPr anchor="t" rtlCol="false" tIns="0" lIns="0" bIns="0" rIns="0">
            <a:spAutoFit/>
          </a:bodyPr>
          <a:lstStyle/>
          <a:p>
            <a:pPr algn="ctr">
              <a:lnSpc>
                <a:spcPts val="16799"/>
              </a:lnSpc>
            </a:pPr>
            <a:r>
              <a:rPr lang="en-US" sz="11999">
                <a:solidFill>
                  <a:srgbClr val="FEFEFE"/>
                </a:solidFill>
                <a:latin typeface="Awesome Lathusca"/>
              </a:rPr>
              <a:t>Thank You</a:t>
            </a:r>
          </a:p>
        </p:txBody>
      </p:sp>
      <p:sp>
        <p:nvSpPr>
          <p:cNvPr name="AutoShape 3" id="3"/>
          <p:cNvSpPr/>
          <p:nvPr/>
        </p:nvSpPr>
        <p:spPr>
          <a:xfrm rot="0">
            <a:off x="8591550" y="7149487"/>
            <a:ext cx="1104900" cy="207032"/>
          </a:xfrm>
          <a:prstGeom prst="rect">
            <a:avLst/>
          </a:prstGeom>
          <a:solidFill>
            <a:srgbClr val="FEFEFE"/>
          </a:solidFill>
        </p:spPr>
      </p:sp>
    </p:spTree>
  </p:cSld>
  <p:clrMapOvr>
    <a:masterClrMapping/>
  </p:clrMapOvr>
</p:sld>
</file>

<file path=ppt/slides/slide2.xml><?xml version="1.0" encoding="utf-8"?>
<p:sld xmlns:p="http://schemas.openxmlformats.org/presentationml/2006/main" xmlns:a="http://schemas.openxmlformats.org/drawingml/2006/main">
  <p:cSld>
    <p:bg>
      <p:bgPr>
        <a:gradFill rotWithShape="true">
          <a:gsLst>
            <a:gs pos="0">
              <a:srgbClr val="F3FFFF">
                <a:alpha val="100000"/>
              </a:srgbClr>
            </a:gs>
            <a:gs pos="100000">
              <a:srgbClr val="C9EAFF">
                <a:alpha val="100000"/>
              </a:srgbClr>
            </a:gs>
          </a:gsLst>
          <a:lin ang="2700000"/>
        </a:gradFill>
      </p:bgPr>
    </p:bg>
    <p:spTree>
      <p:nvGrpSpPr>
        <p:cNvPr id="1" name=""/>
        <p:cNvGrpSpPr/>
        <p:nvPr/>
      </p:nvGrpSpPr>
      <p:grpSpPr>
        <a:xfrm>
          <a:off x="0" y="0"/>
          <a:ext cx="0" cy="0"/>
          <a:chOff x="0" y="0"/>
          <a:chExt cx="0" cy="0"/>
        </a:xfrm>
      </p:grpSpPr>
      <p:sp>
        <p:nvSpPr>
          <p:cNvPr name="TextBox 2" id="2"/>
          <p:cNvSpPr txBox="true"/>
          <p:nvPr/>
        </p:nvSpPr>
        <p:spPr>
          <a:xfrm rot="0">
            <a:off x="1717603" y="3901876"/>
            <a:ext cx="12852957" cy="9880290"/>
          </a:xfrm>
          <a:prstGeom prst="rect">
            <a:avLst/>
          </a:prstGeom>
        </p:spPr>
        <p:txBody>
          <a:bodyPr anchor="t" rtlCol="false" tIns="0" lIns="0" bIns="0" rIns="0">
            <a:spAutoFit/>
          </a:bodyPr>
          <a:lstStyle/>
          <a:p>
            <a:pPr algn="just" marL="707135" indent="-353568" lvl="1">
              <a:lnSpc>
                <a:spcPts val="4585"/>
              </a:lnSpc>
              <a:buFont typeface="Arial"/>
              <a:buChar char="•"/>
            </a:pPr>
            <a:r>
              <a:rPr lang="en-US" sz="3275">
                <a:solidFill>
                  <a:srgbClr val="000000"/>
                </a:solidFill>
                <a:latin typeface="Calibri (MS)"/>
              </a:rPr>
              <a:t>X Education is an organization that provides online courses for industry professionals and wants to select the most promising leads that can be converted into paying customers.</a:t>
            </a:r>
          </a:p>
          <a:p>
            <a:pPr algn="just" marL="707135" indent="-353568" lvl="1">
              <a:lnSpc>
                <a:spcPts val="4585"/>
              </a:lnSpc>
              <a:buFont typeface="Arial"/>
              <a:buChar char="•"/>
            </a:pPr>
            <a:r>
              <a:rPr lang="en-US" sz="3275">
                <a:solidFill>
                  <a:srgbClr val="000000"/>
                </a:solidFill>
                <a:latin typeface="Calibri (MS)"/>
              </a:rPr>
              <a:t>The company markets its courses on several websites and search engines like Google. Leads come through numerous models like emails, advertisements on websites, and Google searches. X Education gets lots of leads, but the conversion rate is very poor. </a:t>
            </a:r>
          </a:p>
          <a:p>
            <a:pPr algn="just" marL="707135" indent="-353568" lvl="1">
              <a:lnSpc>
                <a:spcPts val="4585"/>
              </a:lnSpc>
              <a:buFont typeface="Arial"/>
              <a:buChar char="•"/>
            </a:pPr>
            <a:r>
              <a:rPr lang="en-US" sz="3275">
                <a:solidFill>
                  <a:srgbClr val="000000"/>
                </a:solidFill>
                <a:latin typeface="Calibri (MS)"/>
              </a:rPr>
              <a:t>To make this process more efficient, the company wishes to identify the most potential leads, also known as ‘Hot Leads’.</a:t>
            </a:r>
          </a:p>
          <a:p>
            <a:pPr algn="just">
              <a:lnSpc>
                <a:spcPts val="5328"/>
              </a:lnSpc>
            </a:pPr>
          </a:p>
          <a:p>
            <a:pPr algn="just">
              <a:lnSpc>
                <a:spcPts val="5328"/>
              </a:lnSpc>
            </a:pPr>
          </a:p>
          <a:p>
            <a:pPr algn="just">
              <a:lnSpc>
                <a:spcPts val="6444"/>
              </a:lnSpc>
            </a:pPr>
          </a:p>
          <a:p>
            <a:pPr algn="just">
              <a:lnSpc>
                <a:spcPts val="6444"/>
              </a:lnSpc>
            </a:pPr>
          </a:p>
          <a:p>
            <a:pPr algn="ctr">
              <a:lnSpc>
                <a:spcPts val="6444"/>
              </a:lnSpc>
            </a:pPr>
          </a:p>
          <a:p>
            <a:pPr>
              <a:lnSpc>
                <a:spcPts val="6444"/>
              </a:lnSpc>
            </a:pPr>
            <a:r>
              <a:rPr lang="en-US" sz="4603">
                <a:solidFill>
                  <a:srgbClr val="000000"/>
                </a:solidFill>
                <a:latin typeface="Calibri (MS)"/>
              </a:rPr>
              <a:t> </a:t>
            </a:r>
          </a:p>
        </p:txBody>
      </p:sp>
      <p:sp>
        <p:nvSpPr>
          <p:cNvPr name="AutoShape 3" id="3"/>
          <p:cNvSpPr/>
          <p:nvPr/>
        </p:nvSpPr>
        <p:spPr>
          <a:xfrm rot="0">
            <a:off x="1711603" y="1762706"/>
            <a:ext cx="1104900" cy="207032"/>
          </a:xfrm>
          <a:prstGeom prst="rect">
            <a:avLst/>
          </a:prstGeom>
          <a:gradFill rotWithShape="true">
            <a:gsLst>
              <a:gs pos="0">
                <a:srgbClr val="8C52FF">
                  <a:alpha val="100000"/>
                </a:srgbClr>
              </a:gs>
              <a:gs pos="100000">
                <a:srgbClr val="5CE1E6">
                  <a:alpha val="100000"/>
                </a:srgbClr>
              </a:gs>
            </a:gsLst>
            <a:lin ang="0"/>
          </a:gradFill>
        </p:spPr>
      </p:sp>
      <p:sp>
        <p:nvSpPr>
          <p:cNvPr name="TextBox 4" id="4"/>
          <p:cNvSpPr txBox="true"/>
          <p:nvPr/>
        </p:nvSpPr>
        <p:spPr>
          <a:xfrm rot="0">
            <a:off x="1711603" y="2316512"/>
            <a:ext cx="9492694" cy="1562100"/>
          </a:xfrm>
          <a:prstGeom prst="rect">
            <a:avLst/>
          </a:prstGeom>
        </p:spPr>
        <p:txBody>
          <a:bodyPr anchor="t" rtlCol="false" tIns="0" lIns="0" bIns="0" rIns="0">
            <a:spAutoFit/>
          </a:bodyPr>
          <a:lstStyle/>
          <a:p>
            <a:pPr marL="0" indent="0" lvl="0">
              <a:lnSpc>
                <a:spcPts val="10800"/>
              </a:lnSpc>
            </a:pPr>
            <a:r>
              <a:rPr lang="en-US" sz="9000">
                <a:solidFill>
                  <a:srgbClr val="000000"/>
                </a:solidFill>
                <a:latin typeface="Calibri (MS) Bold"/>
              </a:rPr>
              <a:t>Problem Statement</a:t>
            </a:r>
          </a:p>
        </p:txBody>
      </p:sp>
    </p:spTree>
  </p:cSld>
  <p:clrMapOvr>
    <a:masterClrMapping/>
  </p:clrMapOvr>
</p:sld>
</file>

<file path=ppt/slides/slide3.xml><?xml version="1.0" encoding="utf-8"?>
<p:sld xmlns:p="http://schemas.openxmlformats.org/presentationml/2006/main" xmlns:a="http://schemas.openxmlformats.org/drawingml/2006/main">
  <p:cSld>
    <p:bg>
      <p:bgPr>
        <a:gradFill rotWithShape="true">
          <a:gsLst>
            <a:gs pos="0">
              <a:srgbClr val="F3FFFF">
                <a:alpha val="100000"/>
              </a:srgbClr>
            </a:gs>
            <a:gs pos="100000">
              <a:srgbClr val="C9EAFF">
                <a:alpha val="100000"/>
              </a:srgbClr>
            </a:gs>
          </a:gsLst>
          <a:lin ang="2700000"/>
        </a:gradFill>
      </p:bgPr>
    </p:bg>
    <p:spTree>
      <p:nvGrpSpPr>
        <p:cNvPr id="1" name=""/>
        <p:cNvGrpSpPr/>
        <p:nvPr/>
      </p:nvGrpSpPr>
      <p:grpSpPr>
        <a:xfrm>
          <a:off x="0" y="0"/>
          <a:ext cx="0" cy="0"/>
          <a:chOff x="0" y="0"/>
          <a:chExt cx="0" cy="0"/>
        </a:xfrm>
      </p:grpSpPr>
      <p:sp>
        <p:nvSpPr>
          <p:cNvPr name="TextBox 2" id="2"/>
          <p:cNvSpPr txBox="true"/>
          <p:nvPr/>
        </p:nvSpPr>
        <p:spPr>
          <a:xfrm rot="0">
            <a:off x="1718361" y="2344187"/>
            <a:ext cx="14084886" cy="1381125"/>
          </a:xfrm>
          <a:prstGeom prst="rect">
            <a:avLst/>
          </a:prstGeom>
        </p:spPr>
        <p:txBody>
          <a:bodyPr anchor="t" rtlCol="false" tIns="0" lIns="0" bIns="0" rIns="0">
            <a:spAutoFit/>
          </a:bodyPr>
          <a:lstStyle/>
          <a:p>
            <a:pPr marL="0" indent="0" lvl="0">
              <a:lnSpc>
                <a:spcPts val="9600"/>
              </a:lnSpc>
              <a:spcBef>
                <a:spcPct val="0"/>
              </a:spcBef>
            </a:pPr>
            <a:r>
              <a:rPr lang="en-US" sz="8000">
                <a:solidFill>
                  <a:srgbClr val="000000"/>
                </a:solidFill>
                <a:latin typeface="Calibri (MS) Bold"/>
              </a:rPr>
              <a:t>Goals of Case Study</a:t>
            </a:r>
          </a:p>
        </p:txBody>
      </p:sp>
      <p:sp>
        <p:nvSpPr>
          <p:cNvPr name="TextBox 3" id="3"/>
          <p:cNvSpPr txBox="true"/>
          <p:nvPr/>
        </p:nvSpPr>
        <p:spPr>
          <a:xfrm rot="0">
            <a:off x="1718361" y="3846615"/>
            <a:ext cx="14089277" cy="3516631"/>
          </a:xfrm>
          <a:prstGeom prst="rect">
            <a:avLst/>
          </a:prstGeom>
        </p:spPr>
        <p:txBody>
          <a:bodyPr anchor="t" rtlCol="false" tIns="0" lIns="0" bIns="0" rIns="0">
            <a:spAutoFit/>
          </a:bodyPr>
          <a:lstStyle/>
          <a:p>
            <a:pPr marL="798825" indent="-399412" lvl="1">
              <a:lnSpc>
                <a:spcPts val="5549"/>
              </a:lnSpc>
              <a:buFont typeface="Arial"/>
              <a:buChar char="•"/>
            </a:pPr>
            <a:r>
              <a:rPr lang="en-US" sz="3699" spc="14">
                <a:solidFill>
                  <a:srgbClr val="000000"/>
                </a:solidFill>
                <a:latin typeface="Calibri (MS)"/>
              </a:rPr>
              <a:t>The company requires model to be built for selecting most promising leads.</a:t>
            </a:r>
          </a:p>
          <a:p>
            <a:pPr algn="l" marL="798825" indent="-399412" lvl="1">
              <a:lnSpc>
                <a:spcPts val="5549"/>
              </a:lnSpc>
              <a:buFont typeface="Arial"/>
              <a:buChar char="•"/>
            </a:pPr>
            <a:r>
              <a:rPr lang="en-US" sz="3699" spc="14">
                <a:solidFill>
                  <a:srgbClr val="000000"/>
                </a:solidFill>
                <a:latin typeface="Calibri (MS)"/>
              </a:rPr>
              <a:t>Lead score to be given to such that it indicates how promising the lead could be. Higher the score, higher the chances of convert the lead into paying customer.</a:t>
            </a:r>
          </a:p>
        </p:txBody>
      </p:sp>
      <p:sp>
        <p:nvSpPr>
          <p:cNvPr name="AutoShape 4" id="4"/>
          <p:cNvSpPr/>
          <p:nvPr/>
        </p:nvSpPr>
        <p:spPr>
          <a:xfrm rot="0">
            <a:off x="1711603" y="1762706"/>
            <a:ext cx="1104900" cy="207032"/>
          </a:xfrm>
          <a:prstGeom prst="rect">
            <a:avLst/>
          </a:prstGeom>
          <a:gradFill rotWithShape="true">
            <a:gsLst>
              <a:gs pos="0">
                <a:srgbClr val="8C52FF">
                  <a:alpha val="100000"/>
                </a:srgbClr>
              </a:gs>
              <a:gs pos="100000">
                <a:srgbClr val="5CE1E6">
                  <a:alpha val="100000"/>
                </a:srgbClr>
              </a:gs>
            </a:gsLst>
            <a:lin ang="0"/>
          </a:gradFill>
        </p:spPr>
      </p:sp>
    </p:spTree>
  </p:cSld>
  <p:clrMapOvr>
    <a:masterClrMapping/>
  </p:clrMapOvr>
</p:sld>
</file>

<file path=ppt/slides/slide4.xml><?xml version="1.0" encoding="utf-8"?>
<p:sld xmlns:p="http://schemas.openxmlformats.org/presentationml/2006/main" xmlns:a="http://schemas.openxmlformats.org/drawingml/2006/main">
  <p:cSld>
    <p:bg>
      <p:bgPr>
        <a:gradFill rotWithShape="true">
          <a:gsLst>
            <a:gs pos="0">
              <a:srgbClr val="F3FFFF">
                <a:alpha val="100000"/>
              </a:srgbClr>
            </a:gs>
            <a:gs pos="100000">
              <a:srgbClr val="C9EAFF">
                <a:alpha val="100000"/>
              </a:srgbClr>
            </a:gs>
          </a:gsLst>
          <a:lin ang="2700000"/>
        </a:gradFill>
      </p:bgPr>
    </p:bg>
    <p:spTree>
      <p:nvGrpSpPr>
        <p:cNvPr id="1" name=""/>
        <p:cNvGrpSpPr/>
        <p:nvPr/>
      </p:nvGrpSpPr>
      <p:grpSpPr>
        <a:xfrm>
          <a:off x="0" y="0"/>
          <a:ext cx="0" cy="0"/>
          <a:chOff x="0" y="0"/>
          <a:chExt cx="0" cy="0"/>
        </a:xfrm>
      </p:grpSpPr>
      <p:sp>
        <p:nvSpPr>
          <p:cNvPr name="TextBox 2" id="2"/>
          <p:cNvSpPr txBox="true"/>
          <p:nvPr/>
        </p:nvSpPr>
        <p:spPr>
          <a:xfrm rot="0">
            <a:off x="1712210" y="2347654"/>
            <a:ext cx="6423340" cy="1381125"/>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000000"/>
                </a:solidFill>
                <a:latin typeface="Calibri (MS) Bold"/>
              </a:rPr>
              <a:t>Strategy</a:t>
            </a:r>
          </a:p>
        </p:txBody>
      </p:sp>
      <p:sp>
        <p:nvSpPr>
          <p:cNvPr name="TextBox 3" id="3"/>
          <p:cNvSpPr txBox="true"/>
          <p:nvPr/>
        </p:nvSpPr>
        <p:spPr>
          <a:xfrm rot="0">
            <a:off x="9144000" y="876300"/>
            <a:ext cx="7422454" cy="8749665"/>
          </a:xfrm>
          <a:prstGeom prst="rect">
            <a:avLst/>
          </a:prstGeom>
        </p:spPr>
        <p:txBody>
          <a:bodyPr anchor="t" rtlCol="false" tIns="0" lIns="0" bIns="0" rIns="0">
            <a:spAutoFit/>
          </a:bodyPr>
          <a:lstStyle/>
          <a:p>
            <a:pPr marL="669288" indent="-334644" lvl="1">
              <a:lnSpc>
                <a:spcPts val="4649"/>
              </a:lnSpc>
              <a:buFont typeface="Arial"/>
              <a:buChar char="•"/>
            </a:pPr>
            <a:r>
              <a:rPr lang="en-US" sz="3099" spc="12">
                <a:solidFill>
                  <a:srgbClr val="000000"/>
                </a:solidFill>
                <a:latin typeface="Calibri (MS)"/>
              </a:rPr>
              <a:t> Import Given Data</a:t>
            </a:r>
          </a:p>
          <a:p>
            <a:pPr marL="669288" indent="-334644" lvl="1">
              <a:lnSpc>
                <a:spcPts val="4649"/>
              </a:lnSpc>
              <a:buFont typeface="Arial"/>
              <a:buChar char="•"/>
            </a:pPr>
            <a:r>
              <a:rPr lang="en-US" sz="3099" spc="12">
                <a:solidFill>
                  <a:srgbClr val="000000"/>
                </a:solidFill>
                <a:latin typeface="Calibri (MS)"/>
              </a:rPr>
              <a:t> Data Preparation and Cleaning</a:t>
            </a:r>
          </a:p>
          <a:p>
            <a:pPr marL="669288" indent="-334644" lvl="1">
              <a:lnSpc>
                <a:spcPts val="4649"/>
              </a:lnSpc>
              <a:buFont typeface="Arial"/>
              <a:buChar char="•"/>
            </a:pPr>
            <a:r>
              <a:rPr lang="en-US" sz="3099" spc="12">
                <a:solidFill>
                  <a:srgbClr val="000000"/>
                </a:solidFill>
                <a:latin typeface="Calibri (MS)"/>
              </a:rPr>
              <a:t>Exploratory Data Analysis of Data</a:t>
            </a:r>
          </a:p>
          <a:p>
            <a:pPr marL="669288" indent="-334644" lvl="1">
              <a:lnSpc>
                <a:spcPts val="4649"/>
              </a:lnSpc>
              <a:buFont typeface="Arial"/>
              <a:buChar char="•"/>
            </a:pPr>
            <a:r>
              <a:rPr lang="en-US" sz="3099" spc="12">
                <a:solidFill>
                  <a:srgbClr val="000000"/>
                </a:solidFill>
                <a:latin typeface="Calibri (MS)"/>
              </a:rPr>
              <a:t>Feature Scaling</a:t>
            </a:r>
          </a:p>
          <a:p>
            <a:pPr marL="669288" indent="-334644" lvl="1">
              <a:lnSpc>
                <a:spcPts val="4649"/>
              </a:lnSpc>
              <a:buFont typeface="Arial"/>
              <a:buChar char="•"/>
            </a:pPr>
            <a:r>
              <a:rPr lang="en-US" sz="3099" spc="12">
                <a:solidFill>
                  <a:srgbClr val="000000"/>
                </a:solidFill>
                <a:latin typeface="Calibri (MS)"/>
              </a:rPr>
              <a:t> Splitting Data into Train and Test Datasets</a:t>
            </a:r>
          </a:p>
          <a:p>
            <a:pPr marL="669288" indent="-334644" lvl="1">
              <a:lnSpc>
                <a:spcPts val="4649"/>
              </a:lnSpc>
              <a:buFont typeface="Arial"/>
              <a:buChar char="•"/>
            </a:pPr>
            <a:r>
              <a:rPr lang="en-US" sz="3099" spc="12">
                <a:solidFill>
                  <a:srgbClr val="000000"/>
                </a:solidFill>
                <a:latin typeface="Calibri (MS)"/>
              </a:rPr>
              <a:t>Building Regression Model based on Datasets</a:t>
            </a:r>
          </a:p>
          <a:p>
            <a:pPr marL="669288" indent="-334644" lvl="1">
              <a:lnSpc>
                <a:spcPts val="4649"/>
              </a:lnSpc>
              <a:buFont typeface="Arial"/>
              <a:buChar char="•"/>
            </a:pPr>
            <a:r>
              <a:rPr lang="en-US" sz="3099" spc="12">
                <a:solidFill>
                  <a:srgbClr val="000000"/>
                </a:solidFill>
                <a:latin typeface="Calibri (MS)"/>
              </a:rPr>
              <a:t>Calculate Lead Score</a:t>
            </a:r>
          </a:p>
          <a:p>
            <a:pPr marL="669288" indent="-334644" lvl="1">
              <a:lnSpc>
                <a:spcPts val="4649"/>
              </a:lnSpc>
              <a:buFont typeface="Arial"/>
              <a:buChar char="•"/>
            </a:pPr>
            <a:r>
              <a:rPr lang="en-US" sz="3099" spc="12">
                <a:solidFill>
                  <a:srgbClr val="000000"/>
                </a:solidFill>
                <a:latin typeface="Calibri (MS)"/>
              </a:rPr>
              <a:t> Evaluating the Regression Model  by using different metrics - Specificity and Sensitivity or Precision and Recall.</a:t>
            </a:r>
          </a:p>
          <a:p>
            <a:pPr algn="l" marL="669288" indent="-334644" lvl="1">
              <a:lnSpc>
                <a:spcPts val="4649"/>
              </a:lnSpc>
              <a:buFont typeface="Arial"/>
              <a:buChar char="•"/>
            </a:pPr>
            <a:r>
              <a:rPr lang="en-US" sz="3099" spc="12">
                <a:solidFill>
                  <a:srgbClr val="000000"/>
                </a:solidFill>
                <a:latin typeface="Calibri (MS)"/>
              </a:rPr>
              <a:t>Applying the best model in Test data based on the Sensitivity and Specificity Metrics.</a:t>
            </a:r>
          </a:p>
        </p:txBody>
      </p:sp>
      <p:sp>
        <p:nvSpPr>
          <p:cNvPr name="AutoShape 4" id="4"/>
          <p:cNvSpPr/>
          <p:nvPr/>
        </p:nvSpPr>
        <p:spPr>
          <a:xfrm rot="0">
            <a:off x="1711603" y="1762706"/>
            <a:ext cx="1104900" cy="207032"/>
          </a:xfrm>
          <a:prstGeom prst="rect">
            <a:avLst/>
          </a:prstGeom>
          <a:gradFill rotWithShape="true">
            <a:gsLst>
              <a:gs pos="0">
                <a:srgbClr val="8C52FF">
                  <a:alpha val="100000"/>
                </a:srgbClr>
              </a:gs>
              <a:gs pos="100000">
                <a:srgbClr val="5CE1E6">
                  <a:alpha val="100000"/>
                </a:srgbClr>
              </a:gs>
            </a:gsLst>
            <a:lin ang="0"/>
          </a:grad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3FFFF">
                <a:alpha val="100000"/>
              </a:srgbClr>
            </a:gs>
            <a:gs pos="100000">
              <a:srgbClr val="C9EAFF">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0" y="0"/>
            <a:ext cx="6382691" cy="10287000"/>
            <a:chOff x="0" y="0"/>
            <a:chExt cx="8510255" cy="13716000"/>
          </a:xfrm>
        </p:grpSpPr>
        <p:sp>
          <p:nvSpPr>
            <p:cNvPr name="AutoShape 3" id="3"/>
            <p:cNvSpPr/>
            <p:nvPr/>
          </p:nvSpPr>
          <p:spPr>
            <a:xfrm>
              <a:off x="0" y="0"/>
              <a:ext cx="8510255" cy="13716000"/>
            </a:xfrm>
            <a:prstGeom prst="rect">
              <a:avLst/>
            </a:prstGeom>
            <a:gradFill rotWithShape="true">
              <a:gsLst>
                <a:gs pos="0">
                  <a:srgbClr val="F3FFFF">
                    <a:alpha val="100000"/>
                  </a:srgbClr>
                </a:gs>
                <a:gs pos="100000">
                  <a:srgbClr val="C9EAFF">
                    <a:alpha val="100000"/>
                  </a:srgbClr>
                </a:gs>
              </a:gsLst>
              <a:lin ang="2700000"/>
            </a:gradFill>
          </p:spPr>
        </p:sp>
      </p:grpSp>
      <p:sp>
        <p:nvSpPr>
          <p:cNvPr name="Freeform 4" id="4"/>
          <p:cNvSpPr/>
          <p:nvPr/>
        </p:nvSpPr>
        <p:spPr>
          <a:xfrm flipH="false" flipV="false" rot="0">
            <a:off x="6382691" y="0"/>
            <a:ext cx="11905309" cy="10287000"/>
          </a:xfrm>
          <a:custGeom>
            <a:avLst/>
            <a:gdLst/>
            <a:ahLst/>
            <a:cxnLst/>
            <a:rect r="r" b="b" t="t" l="l"/>
            <a:pathLst>
              <a:path h="10287000" w="11905309">
                <a:moveTo>
                  <a:pt x="0" y="0"/>
                </a:moveTo>
                <a:lnTo>
                  <a:pt x="11905309" y="0"/>
                </a:lnTo>
                <a:lnTo>
                  <a:pt x="11905309" y="10287000"/>
                </a:lnTo>
                <a:lnTo>
                  <a:pt x="0" y="10287000"/>
                </a:lnTo>
                <a:lnTo>
                  <a:pt x="0" y="0"/>
                </a:lnTo>
                <a:close/>
              </a:path>
            </a:pathLst>
          </a:custGeom>
          <a:blipFill>
            <a:blip r:embed="rId2"/>
            <a:stretch>
              <a:fillRect l="-87" t="-4064" r="-3189" b="-2722"/>
            </a:stretch>
          </a:blipFill>
        </p:spPr>
      </p:sp>
      <p:sp>
        <p:nvSpPr>
          <p:cNvPr name="TextBox 5" id="5"/>
          <p:cNvSpPr txBox="true"/>
          <p:nvPr/>
        </p:nvSpPr>
        <p:spPr>
          <a:xfrm rot="0">
            <a:off x="813767" y="2499360"/>
            <a:ext cx="5568924" cy="3910965"/>
          </a:xfrm>
          <a:prstGeom prst="rect">
            <a:avLst/>
          </a:prstGeom>
        </p:spPr>
        <p:txBody>
          <a:bodyPr anchor="t" rtlCol="false" tIns="0" lIns="0" bIns="0" rIns="0">
            <a:spAutoFit/>
          </a:bodyPr>
          <a:lstStyle/>
          <a:p>
            <a:pPr marL="0" indent="0" lvl="0">
              <a:lnSpc>
                <a:spcPts val="9600"/>
              </a:lnSpc>
              <a:spcBef>
                <a:spcPct val="0"/>
              </a:spcBef>
            </a:pPr>
            <a:r>
              <a:rPr lang="en-US" sz="9600" u="none">
                <a:solidFill>
                  <a:srgbClr val="000000"/>
                </a:solidFill>
                <a:latin typeface="Calibri (MS) Bold"/>
              </a:rPr>
              <a:t>Data Modeling &amp; EDA</a:t>
            </a:r>
          </a:p>
        </p:txBody>
      </p:sp>
      <p:sp>
        <p:nvSpPr>
          <p:cNvPr name="AutoShape 6" id="6"/>
          <p:cNvSpPr/>
          <p:nvPr/>
        </p:nvSpPr>
        <p:spPr>
          <a:xfrm rot="0">
            <a:off x="1711603" y="1762706"/>
            <a:ext cx="1104900" cy="207032"/>
          </a:xfrm>
          <a:prstGeom prst="rect">
            <a:avLst/>
          </a:prstGeom>
          <a:gradFill rotWithShape="true">
            <a:gsLst>
              <a:gs pos="0">
                <a:srgbClr val="8C52FF">
                  <a:alpha val="100000"/>
                </a:srgbClr>
              </a:gs>
              <a:gs pos="100000">
                <a:srgbClr val="5CE1E6">
                  <a:alpha val="100000"/>
                </a:srgbClr>
              </a:gs>
            </a:gsLst>
            <a:lin ang="0"/>
          </a:gradFill>
        </p:spPr>
      </p:sp>
      <p:sp>
        <p:nvSpPr>
          <p:cNvPr name="TextBox 7" id="7"/>
          <p:cNvSpPr txBox="true"/>
          <p:nvPr/>
        </p:nvSpPr>
        <p:spPr>
          <a:xfrm rot="0">
            <a:off x="2508131" y="9462083"/>
            <a:ext cx="616744"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P 1</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0" y="0"/>
            <a:ext cx="7196458" cy="10287000"/>
            <a:chOff x="0" y="0"/>
            <a:chExt cx="9595277" cy="13716000"/>
          </a:xfrm>
        </p:grpSpPr>
        <p:sp>
          <p:nvSpPr>
            <p:cNvPr name="AutoShape 3" id="3"/>
            <p:cNvSpPr/>
            <p:nvPr/>
          </p:nvSpPr>
          <p:spPr>
            <a:xfrm>
              <a:off x="0" y="0"/>
              <a:ext cx="9595277" cy="13716000"/>
            </a:xfrm>
            <a:prstGeom prst="rect">
              <a:avLst/>
            </a:prstGeom>
            <a:gradFill rotWithShape="true">
              <a:gsLst>
                <a:gs pos="0">
                  <a:srgbClr val="F3FFFF">
                    <a:alpha val="100000"/>
                  </a:srgbClr>
                </a:gs>
                <a:gs pos="100000">
                  <a:srgbClr val="C9EAFF">
                    <a:alpha val="100000"/>
                  </a:srgbClr>
                </a:gs>
              </a:gsLst>
              <a:lin ang="2700000"/>
            </a:gradFill>
          </p:spPr>
        </p:sp>
      </p:grpSp>
      <p:sp>
        <p:nvSpPr>
          <p:cNvPr name="Freeform 4" id="4"/>
          <p:cNvSpPr/>
          <p:nvPr/>
        </p:nvSpPr>
        <p:spPr>
          <a:xfrm flipH="false" flipV="false" rot="0">
            <a:off x="7196458" y="0"/>
            <a:ext cx="11087414" cy="10287000"/>
          </a:xfrm>
          <a:custGeom>
            <a:avLst/>
            <a:gdLst/>
            <a:ahLst/>
            <a:cxnLst/>
            <a:rect r="r" b="b" t="t" l="l"/>
            <a:pathLst>
              <a:path h="10287000" w="11087414">
                <a:moveTo>
                  <a:pt x="0" y="0"/>
                </a:moveTo>
                <a:lnTo>
                  <a:pt x="11087414" y="0"/>
                </a:lnTo>
                <a:lnTo>
                  <a:pt x="11087414" y="10287000"/>
                </a:lnTo>
                <a:lnTo>
                  <a:pt x="0" y="10287000"/>
                </a:lnTo>
                <a:lnTo>
                  <a:pt x="0" y="0"/>
                </a:lnTo>
                <a:close/>
              </a:path>
            </a:pathLst>
          </a:custGeom>
          <a:blipFill>
            <a:blip r:embed="rId2"/>
            <a:stretch>
              <a:fillRect l="-2024" t="0" r="-2024" b="0"/>
            </a:stretch>
          </a:blipFill>
        </p:spPr>
      </p:sp>
      <p:sp>
        <p:nvSpPr>
          <p:cNvPr name="TextBox 5" id="5"/>
          <p:cNvSpPr txBox="true"/>
          <p:nvPr/>
        </p:nvSpPr>
        <p:spPr>
          <a:xfrm rot="0">
            <a:off x="813767" y="2499360"/>
            <a:ext cx="5568924" cy="1472565"/>
          </a:xfrm>
          <a:prstGeom prst="rect">
            <a:avLst/>
          </a:prstGeom>
        </p:spPr>
        <p:txBody>
          <a:bodyPr anchor="t" rtlCol="false" tIns="0" lIns="0" bIns="0" rIns="0">
            <a:spAutoFit/>
          </a:bodyPr>
          <a:lstStyle/>
          <a:p>
            <a:pPr marL="0" indent="0" lvl="0">
              <a:lnSpc>
                <a:spcPts val="9600"/>
              </a:lnSpc>
              <a:spcBef>
                <a:spcPct val="0"/>
              </a:spcBef>
            </a:pPr>
            <a:r>
              <a:rPr lang="en-US" sz="9600">
                <a:solidFill>
                  <a:srgbClr val="000000"/>
                </a:solidFill>
                <a:latin typeface="Calibri (MS) Bold"/>
              </a:rPr>
              <a:t>Continue</a:t>
            </a:r>
          </a:p>
        </p:txBody>
      </p:sp>
      <p:sp>
        <p:nvSpPr>
          <p:cNvPr name="AutoShape 6" id="6"/>
          <p:cNvSpPr/>
          <p:nvPr/>
        </p:nvSpPr>
        <p:spPr>
          <a:xfrm rot="0">
            <a:off x="1711603" y="1762706"/>
            <a:ext cx="1104900" cy="207032"/>
          </a:xfrm>
          <a:prstGeom prst="rect">
            <a:avLst/>
          </a:prstGeom>
          <a:gradFill rotWithShape="true">
            <a:gsLst>
              <a:gs pos="0">
                <a:srgbClr val="8C52FF">
                  <a:alpha val="100000"/>
                </a:srgbClr>
              </a:gs>
              <a:gs pos="100000">
                <a:srgbClr val="5CE1E6">
                  <a:alpha val="100000"/>
                </a:srgbClr>
              </a:gs>
            </a:gsLst>
            <a:lin ang="0"/>
          </a:gradFill>
        </p:spPr>
      </p:sp>
      <p:sp>
        <p:nvSpPr>
          <p:cNvPr name="TextBox 7" id="7"/>
          <p:cNvSpPr txBox="true"/>
          <p:nvPr/>
        </p:nvSpPr>
        <p:spPr>
          <a:xfrm rot="0">
            <a:off x="2504559" y="9462083"/>
            <a:ext cx="623888"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P 2</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3FFFF">
                <a:alpha val="100000"/>
              </a:srgbClr>
            </a:gs>
            <a:gs pos="100000">
              <a:srgbClr val="C9EA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7196458" y="1028700"/>
            <a:ext cx="11091542" cy="8466427"/>
          </a:xfrm>
          <a:custGeom>
            <a:avLst/>
            <a:gdLst/>
            <a:ahLst/>
            <a:cxnLst/>
            <a:rect r="r" b="b" t="t" l="l"/>
            <a:pathLst>
              <a:path h="8466427" w="11091542">
                <a:moveTo>
                  <a:pt x="0" y="0"/>
                </a:moveTo>
                <a:lnTo>
                  <a:pt x="11091542" y="0"/>
                </a:lnTo>
                <a:lnTo>
                  <a:pt x="11091542" y="8466427"/>
                </a:lnTo>
                <a:lnTo>
                  <a:pt x="0" y="8466427"/>
                </a:lnTo>
                <a:lnTo>
                  <a:pt x="0" y="0"/>
                </a:lnTo>
                <a:close/>
              </a:path>
            </a:pathLst>
          </a:custGeom>
          <a:blipFill>
            <a:blip r:embed="rId2"/>
            <a:stretch>
              <a:fillRect l="0" t="-1543" r="0" b="0"/>
            </a:stretch>
          </a:blipFill>
        </p:spPr>
      </p:sp>
      <p:sp>
        <p:nvSpPr>
          <p:cNvPr name="TextBox 3" id="3"/>
          <p:cNvSpPr txBox="true"/>
          <p:nvPr/>
        </p:nvSpPr>
        <p:spPr>
          <a:xfrm rot="0">
            <a:off x="3065668" y="8914737"/>
            <a:ext cx="637342"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P 3</a:t>
            </a:r>
          </a:p>
        </p:txBody>
      </p:sp>
      <p:sp>
        <p:nvSpPr>
          <p:cNvPr name="AutoShape 4" id="4"/>
          <p:cNvSpPr/>
          <p:nvPr/>
        </p:nvSpPr>
        <p:spPr>
          <a:xfrm rot="0">
            <a:off x="1711603" y="1762706"/>
            <a:ext cx="1104900" cy="207032"/>
          </a:xfrm>
          <a:prstGeom prst="rect">
            <a:avLst/>
          </a:prstGeom>
          <a:gradFill rotWithShape="true">
            <a:gsLst>
              <a:gs pos="0">
                <a:srgbClr val="8C52FF">
                  <a:alpha val="100000"/>
                </a:srgbClr>
              </a:gs>
              <a:gs pos="100000">
                <a:srgbClr val="5CE1E6">
                  <a:alpha val="100000"/>
                </a:srgbClr>
              </a:gs>
            </a:gsLst>
            <a:lin ang="0"/>
          </a:gradFill>
        </p:spPr>
      </p:sp>
      <p:sp>
        <p:nvSpPr>
          <p:cNvPr name="TextBox 5" id="5"/>
          <p:cNvSpPr txBox="true"/>
          <p:nvPr/>
        </p:nvSpPr>
        <p:spPr>
          <a:xfrm rot="0">
            <a:off x="812592" y="2331563"/>
            <a:ext cx="5263396"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Continue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3FFFF">
                <a:alpha val="100000"/>
              </a:srgbClr>
            </a:gs>
            <a:gs pos="100000">
              <a:srgbClr val="C9EA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7196458" y="1066189"/>
            <a:ext cx="11091542" cy="8192111"/>
          </a:xfrm>
          <a:custGeom>
            <a:avLst/>
            <a:gdLst/>
            <a:ahLst/>
            <a:cxnLst/>
            <a:rect r="r" b="b" t="t" l="l"/>
            <a:pathLst>
              <a:path h="8192111" w="11091542">
                <a:moveTo>
                  <a:pt x="0" y="0"/>
                </a:moveTo>
                <a:lnTo>
                  <a:pt x="11091542" y="0"/>
                </a:lnTo>
                <a:lnTo>
                  <a:pt x="11091542" y="8192111"/>
                </a:lnTo>
                <a:lnTo>
                  <a:pt x="0" y="8192111"/>
                </a:lnTo>
                <a:lnTo>
                  <a:pt x="0" y="0"/>
                </a:lnTo>
                <a:close/>
              </a:path>
            </a:pathLst>
          </a:custGeom>
          <a:blipFill>
            <a:blip r:embed="rId2"/>
            <a:stretch>
              <a:fillRect l="-993" t="0" r="-993" b="0"/>
            </a:stretch>
          </a:blipFill>
        </p:spPr>
      </p:sp>
      <p:sp>
        <p:nvSpPr>
          <p:cNvPr name="TextBox 3" id="3"/>
          <p:cNvSpPr txBox="true"/>
          <p:nvPr/>
        </p:nvSpPr>
        <p:spPr>
          <a:xfrm rot="0">
            <a:off x="813767" y="2499360"/>
            <a:ext cx="5874483" cy="1472565"/>
          </a:xfrm>
          <a:prstGeom prst="rect">
            <a:avLst/>
          </a:prstGeom>
        </p:spPr>
        <p:txBody>
          <a:bodyPr anchor="t" rtlCol="false" tIns="0" lIns="0" bIns="0" rIns="0">
            <a:spAutoFit/>
          </a:bodyPr>
          <a:lstStyle/>
          <a:p>
            <a:pPr marL="0" indent="0" lvl="0">
              <a:lnSpc>
                <a:spcPts val="9600"/>
              </a:lnSpc>
              <a:spcBef>
                <a:spcPct val="0"/>
              </a:spcBef>
            </a:pPr>
            <a:r>
              <a:rPr lang="en-US" sz="9600">
                <a:solidFill>
                  <a:srgbClr val="000000"/>
                </a:solidFill>
                <a:latin typeface="Calibri (MS) Bold"/>
              </a:rPr>
              <a:t>Correlation</a:t>
            </a:r>
          </a:p>
        </p:txBody>
      </p:sp>
      <p:sp>
        <p:nvSpPr>
          <p:cNvPr name="AutoShape 4" id="4"/>
          <p:cNvSpPr/>
          <p:nvPr/>
        </p:nvSpPr>
        <p:spPr>
          <a:xfrm rot="0">
            <a:off x="1711603" y="1762706"/>
            <a:ext cx="1104900" cy="207032"/>
          </a:xfrm>
          <a:prstGeom prst="rect">
            <a:avLst/>
          </a:prstGeom>
          <a:gradFill rotWithShape="true">
            <a:gsLst>
              <a:gs pos="0">
                <a:srgbClr val="8C52FF">
                  <a:alpha val="100000"/>
                </a:srgbClr>
              </a:gs>
              <a:gs pos="100000">
                <a:srgbClr val="5CE1E6">
                  <a:alpha val="100000"/>
                </a:srgbClr>
              </a:gs>
            </a:gsLst>
            <a:lin ang="0"/>
          </a:grad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3FFFF">
                <a:alpha val="100000"/>
              </a:srgbClr>
            </a:gs>
            <a:gs pos="100000">
              <a:srgbClr val="C9EA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9144000" y="2005532"/>
            <a:ext cx="9080324" cy="7171298"/>
          </a:xfrm>
          <a:custGeom>
            <a:avLst/>
            <a:gdLst/>
            <a:ahLst/>
            <a:cxnLst/>
            <a:rect r="r" b="b" t="t" l="l"/>
            <a:pathLst>
              <a:path h="7171298" w="9080324">
                <a:moveTo>
                  <a:pt x="0" y="0"/>
                </a:moveTo>
                <a:lnTo>
                  <a:pt x="9080324" y="0"/>
                </a:lnTo>
                <a:lnTo>
                  <a:pt x="9080324" y="7171298"/>
                </a:lnTo>
                <a:lnTo>
                  <a:pt x="0" y="7171298"/>
                </a:lnTo>
                <a:lnTo>
                  <a:pt x="0" y="0"/>
                </a:lnTo>
                <a:close/>
              </a:path>
            </a:pathLst>
          </a:custGeom>
          <a:blipFill>
            <a:blip r:embed="rId2"/>
            <a:stretch>
              <a:fillRect l="0" t="0" r="0" b="0"/>
            </a:stretch>
          </a:blipFill>
        </p:spPr>
      </p:sp>
      <p:sp>
        <p:nvSpPr>
          <p:cNvPr name="TextBox 3" id="3"/>
          <p:cNvSpPr txBox="true"/>
          <p:nvPr/>
        </p:nvSpPr>
        <p:spPr>
          <a:xfrm rot="0">
            <a:off x="1941346" y="4650854"/>
            <a:ext cx="7266330" cy="3861436"/>
          </a:xfrm>
          <a:prstGeom prst="rect">
            <a:avLst/>
          </a:prstGeom>
        </p:spPr>
        <p:txBody>
          <a:bodyPr anchor="t" rtlCol="false" tIns="0" lIns="0" bIns="0" rIns="0">
            <a:spAutoFit/>
          </a:bodyPr>
          <a:lstStyle/>
          <a:p>
            <a:pPr marL="734056" indent="-367028" lvl="1">
              <a:lnSpc>
                <a:spcPts val="5099"/>
              </a:lnSpc>
              <a:buFont typeface="Arial"/>
              <a:buChar char="•"/>
            </a:pPr>
            <a:r>
              <a:rPr lang="en-US" sz="3399" spc="13">
                <a:solidFill>
                  <a:srgbClr val="000000"/>
                </a:solidFill>
                <a:latin typeface="Calibri (MS)"/>
              </a:rPr>
              <a:t> Accuracy - 81%</a:t>
            </a:r>
          </a:p>
          <a:p>
            <a:pPr marL="734056" indent="-367028" lvl="1">
              <a:lnSpc>
                <a:spcPts val="5099"/>
              </a:lnSpc>
              <a:buFont typeface="Arial"/>
              <a:buChar char="•"/>
            </a:pPr>
            <a:r>
              <a:rPr lang="en-US" sz="3399" spc="13">
                <a:solidFill>
                  <a:srgbClr val="000000"/>
                </a:solidFill>
                <a:latin typeface="Calibri (MS)"/>
              </a:rPr>
              <a:t> Sensitivity - 80 %</a:t>
            </a:r>
          </a:p>
          <a:p>
            <a:pPr marL="734056" indent="-367028" lvl="1">
              <a:lnSpc>
                <a:spcPts val="5099"/>
              </a:lnSpc>
              <a:buFont typeface="Arial"/>
              <a:buChar char="•"/>
            </a:pPr>
            <a:r>
              <a:rPr lang="en-US" sz="3399" spc="13">
                <a:solidFill>
                  <a:srgbClr val="000000"/>
                </a:solidFill>
                <a:latin typeface="Calibri (MS)"/>
              </a:rPr>
              <a:t> Specificity - 82 % </a:t>
            </a:r>
          </a:p>
          <a:p>
            <a:pPr marL="734056" indent="-367028" lvl="1">
              <a:lnSpc>
                <a:spcPts val="5099"/>
              </a:lnSpc>
              <a:buFont typeface="Arial"/>
              <a:buChar char="•"/>
            </a:pPr>
            <a:r>
              <a:rPr lang="en-US" sz="3399" spc="13">
                <a:solidFill>
                  <a:srgbClr val="000000"/>
                </a:solidFill>
                <a:latin typeface="Calibri (MS)"/>
              </a:rPr>
              <a:t> False Positive Rate - 18 %</a:t>
            </a:r>
          </a:p>
          <a:p>
            <a:pPr marL="734056" indent="-367028" lvl="1">
              <a:lnSpc>
                <a:spcPts val="5099"/>
              </a:lnSpc>
              <a:buFont typeface="Arial"/>
              <a:buChar char="•"/>
            </a:pPr>
            <a:r>
              <a:rPr lang="en-US" sz="3399" spc="13">
                <a:solidFill>
                  <a:srgbClr val="000000"/>
                </a:solidFill>
                <a:latin typeface="Calibri (MS)"/>
              </a:rPr>
              <a:t> Positive Predictive Value - 74 % </a:t>
            </a:r>
          </a:p>
          <a:p>
            <a:pPr algn="l" marL="734056" indent="-367028" lvl="1">
              <a:lnSpc>
                <a:spcPts val="5099"/>
              </a:lnSpc>
              <a:buFont typeface="Arial"/>
              <a:buChar char="•"/>
            </a:pPr>
            <a:r>
              <a:rPr lang="en-US" sz="3399" spc="13">
                <a:solidFill>
                  <a:srgbClr val="000000"/>
                </a:solidFill>
                <a:latin typeface="Calibri (MS)"/>
              </a:rPr>
              <a:t> Positive Predictive Value – 86%</a:t>
            </a:r>
          </a:p>
        </p:txBody>
      </p:sp>
      <p:sp>
        <p:nvSpPr>
          <p:cNvPr name="TextBox 4" id="4"/>
          <p:cNvSpPr txBox="true"/>
          <p:nvPr/>
        </p:nvSpPr>
        <p:spPr>
          <a:xfrm rot="0">
            <a:off x="1941346" y="2338907"/>
            <a:ext cx="7266330" cy="2600325"/>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000000"/>
                </a:solidFill>
                <a:latin typeface="Calibri (MS) Bold"/>
              </a:rPr>
              <a:t>Model Evaluation</a:t>
            </a:r>
          </a:p>
        </p:txBody>
      </p:sp>
      <p:sp>
        <p:nvSpPr>
          <p:cNvPr name="AutoShape 5" id="5"/>
          <p:cNvSpPr/>
          <p:nvPr/>
        </p:nvSpPr>
        <p:spPr>
          <a:xfrm rot="0">
            <a:off x="1711603" y="1762706"/>
            <a:ext cx="1104900" cy="207032"/>
          </a:xfrm>
          <a:prstGeom prst="rect">
            <a:avLst/>
          </a:prstGeom>
          <a:gradFill rotWithShape="true">
            <a:gsLst>
              <a:gs pos="0">
                <a:srgbClr val="8C52FF">
                  <a:alpha val="100000"/>
                </a:srgbClr>
              </a:gs>
              <a:gs pos="100000">
                <a:srgbClr val="5CE1E6">
                  <a:alpha val="100000"/>
                </a:srgbClr>
              </a:gs>
            </a:gsLst>
            <a:lin ang="0"/>
          </a:grad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DAFubPeuPzI</dc:identifier>
  <dcterms:modified xsi:type="dcterms:W3CDTF">2011-08-01T06:04:30Z</dcterms:modified>
  <cp:revision>1</cp:revision>
  <dc:title>Lead_Scoring_Assignment</dc:title>
</cp:coreProperties>
</file>

<file path=docProps/thumbnail.jpeg>
</file>